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Old Standard TT"/>
      <p:regular r:id="rId18"/>
      <p:bold r:id="rId19"/>
      <p: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ldStandardTT-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OldStandardTT-bold.fntdata"/><Relationship Id="rId6" Type="http://schemas.openxmlformats.org/officeDocument/2006/relationships/slide" Target="slides/slide1.xml"/><Relationship Id="rId18" Type="http://schemas.openxmlformats.org/officeDocument/2006/relationships/font" Target="fonts/OldStandardTT-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6f90357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9035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c6f90357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c6f90357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c6f90357f_0_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c6f90357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2ee97d62a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2ee97d62a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2ee97d62a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2ee97d62a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Reyansh slide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6f90357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6f90357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Kavir’s Slide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c6f90357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c6f90357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Kavir’s slide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2ee97d62aa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2ee97d62aa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Reyansh’s slide</a:t>
            </a:r>
            <a:endParaRPr>
              <a:solidFill>
                <a:schemeClr val="dk1"/>
              </a:solidFill>
            </a:endParaRPr>
          </a:p>
          <a:p>
            <a:pPr indent="0" lvl="0" marL="0" rtl="0" algn="l">
              <a:lnSpc>
                <a:spcPct val="115000"/>
              </a:lnSpc>
              <a:spcBef>
                <a:spcPts val="1600"/>
              </a:spcBef>
              <a:spcAft>
                <a:spcPts val="1600"/>
              </a:spcAft>
              <a:buClr>
                <a:schemeClr val="dk1"/>
              </a:buClr>
              <a:buSzPts val="1100"/>
              <a:buFont typeface="Arial"/>
              <a:buNone/>
            </a:pPr>
            <a:r>
              <a:rPr lang="en">
                <a:solidFill>
                  <a:schemeClr val="dk1"/>
                </a:solidFill>
              </a:rPr>
              <a:t>The base idea of this project is quite interesting to many people, and if our design was refined and people made it look better, could be large in the marketplace for restaurants, hotels, bars, etc. This is because our project could be refined, made look excellent and increased number of drinks for under 50 thousand rupees, while a real bartender costs 2 lakhs per year to hire. This is a excellent way for hotels, restaurants, and bars to impress customers with a show, as well as save hundreds of thousands of rupees in the process. This leads to making the MixMaster 3000 into a very brilliant product.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c6f90357f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c6f90357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Promit’s slide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2ee97d62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2ee97d62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Promit slide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c6f90357f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c6f90357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Promits slide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2ee97d62a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2ee97d62a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Kavir slide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1600"/>
              </a:spcBef>
              <a:spcAft>
                <a:spcPts val="0"/>
              </a:spcAft>
              <a:buClr>
                <a:schemeClr val="accent1"/>
              </a:buClr>
              <a:buSzPts val="1400"/>
              <a:buChar char="○"/>
              <a:defRPr>
                <a:solidFill>
                  <a:schemeClr val="accent1"/>
                </a:solidFill>
              </a:defRPr>
            </a:lvl2pPr>
            <a:lvl3pPr indent="-317500" lvl="2" marL="1371600">
              <a:spcBef>
                <a:spcPts val="1600"/>
              </a:spcBef>
              <a:spcAft>
                <a:spcPts val="0"/>
              </a:spcAft>
              <a:buClr>
                <a:schemeClr val="accent1"/>
              </a:buClr>
              <a:buSzPts val="1400"/>
              <a:buChar char="■"/>
              <a:defRPr>
                <a:solidFill>
                  <a:schemeClr val="accent1"/>
                </a:solidFill>
              </a:defRPr>
            </a:lvl3pPr>
            <a:lvl4pPr indent="-317500" lvl="3" marL="1828800">
              <a:spcBef>
                <a:spcPts val="1600"/>
              </a:spcBef>
              <a:spcAft>
                <a:spcPts val="0"/>
              </a:spcAft>
              <a:buClr>
                <a:schemeClr val="accent1"/>
              </a:buClr>
              <a:buSzPts val="1400"/>
              <a:buChar char="●"/>
              <a:defRPr>
                <a:solidFill>
                  <a:schemeClr val="accent1"/>
                </a:solidFill>
              </a:defRPr>
            </a:lvl4pPr>
            <a:lvl5pPr indent="-317500" lvl="4" marL="2286000">
              <a:spcBef>
                <a:spcPts val="1600"/>
              </a:spcBef>
              <a:spcAft>
                <a:spcPts val="0"/>
              </a:spcAft>
              <a:buClr>
                <a:schemeClr val="accent1"/>
              </a:buClr>
              <a:buSzPts val="1400"/>
              <a:buChar char="○"/>
              <a:defRPr>
                <a:solidFill>
                  <a:schemeClr val="accent1"/>
                </a:solidFill>
              </a:defRPr>
            </a:lvl5pPr>
            <a:lvl6pPr indent="-317500" lvl="5" marL="2743200">
              <a:spcBef>
                <a:spcPts val="1600"/>
              </a:spcBef>
              <a:spcAft>
                <a:spcPts val="0"/>
              </a:spcAft>
              <a:buClr>
                <a:schemeClr val="accent1"/>
              </a:buClr>
              <a:buSzPts val="1400"/>
              <a:buChar char="■"/>
              <a:defRPr>
                <a:solidFill>
                  <a:schemeClr val="accent1"/>
                </a:solidFill>
              </a:defRPr>
            </a:lvl6pPr>
            <a:lvl7pPr indent="-317500" lvl="6" marL="3200400">
              <a:spcBef>
                <a:spcPts val="1600"/>
              </a:spcBef>
              <a:spcAft>
                <a:spcPts val="0"/>
              </a:spcAft>
              <a:buClr>
                <a:schemeClr val="accent1"/>
              </a:buClr>
              <a:buSzPts val="1400"/>
              <a:buChar char="●"/>
              <a:defRPr>
                <a:solidFill>
                  <a:schemeClr val="accent1"/>
                </a:solidFill>
              </a:defRPr>
            </a:lvl7pPr>
            <a:lvl8pPr indent="-317500" lvl="7" marL="3657600">
              <a:spcBef>
                <a:spcPts val="1600"/>
              </a:spcBef>
              <a:spcAft>
                <a:spcPts val="0"/>
              </a:spcAft>
              <a:buClr>
                <a:schemeClr val="accent1"/>
              </a:buClr>
              <a:buSzPts val="1400"/>
              <a:buChar char="○"/>
              <a:defRPr>
                <a:solidFill>
                  <a:schemeClr val="accent1"/>
                </a:solidFill>
              </a:defRPr>
            </a:lvl8pPr>
            <a:lvl9pPr indent="-317500" lvl="8" marL="4114800">
              <a:spcBef>
                <a:spcPts val="1600"/>
              </a:spcBef>
              <a:spcAft>
                <a:spcPts val="160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20.jpg"/><Relationship Id="rId4" Type="http://schemas.openxmlformats.org/officeDocument/2006/relationships/image" Target="../media/image11.jpg"/><Relationship Id="rId11" Type="http://schemas.openxmlformats.org/officeDocument/2006/relationships/image" Target="../media/image13.jpg"/><Relationship Id="rId10" Type="http://schemas.openxmlformats.org/officeDocument/2006/relationships/image" Target="../media/image7.jpg"/><Relationship Id="rId12" Type="http://schemas.openxmlformats.org/officeDocument/2006/relationships/image" Target="../media/image22.jpg"/><Relationship Id="rId9" Type="http://schemas.openxmlformats.org/officeDocument/2006/relationships/image" Target="../media/image2.jpg"/><Relationship Id="rId5" Type="http://schemas.openxmlformats.org/officeDocument/2006/relationships/image" Target="../media/image5.jpg"/><Relationship Id="rId6" Type="http://schemas.openxmlformats.org/officeDocument/2006/relationships/image" Target="../media/image21.jpg"/><Relationship Id="rId7" Type="http://schemas.openxmlformats.org/officeDocument/2006/relationships/image" Target="../media/image17.jpg"/><Relationship Id="rId8" Type="http://schemas.openxmlformats.org/officeDocument/2006/relationships/image" Target="../media/image1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jpg"/><Relationship Id="rId4" Type="http://schemas.openxmlformats.org/officeDocument/2006/relationships/image" Target="../media/image12.png"/><Relationship Id="rId5"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Robot Bartender</a:t>
            </a:r>
            <a:endParaRPr/>
          </a:p>
        </p:txBody>
      </p:sp>
      <p:sp>
        <p:nvSpPr>
          <p:cNvPr id="60" name="Google Shape;60;p13"/>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Kavir, Reyansh and Promit</a:t>
            </a:r>
            <a:endParaRPr/>
          </a:p>
        </p:txBody>
      </p:sp>
      <p:pic>
        <p:nvPicPr>
          <p:cNvPr id="61" name="Google Shape;61;p13"/>
          <p:cNvPicPr preferRelativeResize="0"/>
          <p:nvPr/>
        </p:nvPicPr>
        <p:blipFill>
          <a:blip r:embed="rId3">
            <a:alphaModFix/>
          </a:blip>
          <a:stretch>
            <a:fillRect/>
          </a:stretch>
        </p:blipFill>
        <p:spPr>
          <a:xfrm>
            <a:off x="7301975" y="0"/>
            <a:ext cx="1707275" cy="17072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Now, a demonstration.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23"/>
          <p:cNvPicPr preferRelativeResize="0"/>
          <p:nvPr/>
        </p:nvPicPr>
        <p:blipFill>
          <a:blip r:embed="rId3">
            <a:alphaModFix/>
          </a:blip>
          <a:stretch>
            <a:fillRect/>
          </a:stretch>
        </p:blipFill>
        <p:spPr>
          <a:xfrm>
            <a:off x="3927425" y="2472619"/>
            <a:ext cx="3351576" cy="2513682"/>
          </a:xfrm>
          <a:prstGeom prst="rect">
            <a:avLst/>
          </a:prstGeom>
          <a:noFill/>
          <a:ln>
            <a:noFill/>
          </a:ln>
        </p:spPr>
      </p:pic>
      <p:pic>
        <p:nvPicPr>
          <p:cNvPr id="126" name="Google Shape;126;p23"/>
          <p:cNvPicPr preferRelativeResize="0"/>
          <p:nvPr/>
        </p:nvPicPr>
        <p:blipFill>
          <a:blip r:embed="rId4">
            <a:alphaModFix/>
          </a:blip>
          <a:stretch>
            <a:fillRect/>
          </a:stretch>
        </p:blipFill>
        <p:spPr>
          <a:xfrm>
            <a:off x="86650" y="81374"/>
            <a:ext cx="3600840" cy="2700624"/>
          </a:xfrm>
          <a:prstGeom prst="rect">
            <a:avLst/>
          </a:prstGeom>
          <a:noFill/>
          <a:ln>
            <a:noFill/>
          </a:ln>
        </p:spPr>
      </p:pic>
      <p:pic>
        <p:nvPicPr>
          <p:cNvPr id="127" name="Google Shape;127;p23"/>
          <p:cNvPicPr preferRelativeResize="0"/>
          <p:nvPr/>
        </p:nvPicPr>
        <p:blipFill>
          <a:blip r:embed="rId5">
            <a:alphaModFix/>
          </a:blip>
          <a:stretch>
            <a:fillRect/>
          </a:stretch>
        </p:blipFill>
        <p:spPr>
          <a:xfrm rot="-3697956">
            <a:off x="6221034" y="1202223"/>
            <a:ext cx="2390655" cy="3187531"/>
          </a:xfrm>
          <a:prstGeom prst="rect">
            <a:avLst/>
          </a:prstGeom>
          <a:noFill/>
          <a:ln>
            <a:noFill/>
          </a:ln>
        </p:spPr>
      </p:pic>
      <p:pic>
        <p:nvPicPr>
          <p:cNvPr id="128" name="Google Shape;128;p23"/>
          <p:cNvPicPr preferRelativeResize="0"/>
          <p:nvPr/>
        </p:nvPicPr>
        <p:blipFill>
          <a:blip r:embed="rId6">
            <a:alphaModFix/>
          </a:blip>
          <a:stretch>
            <a:fillRect/>
          </a:stretch>
        </p:blipFill>
        <p:spPr>
          <a:xfrm rot="1069919">
            <a:off x="3088374" y="779376"/>
            <a:ext cx="2747204" cy="1545302"/>
          </a:xfrm>
          <a:prstGeom prst="rect">
            <a:avLst/>
          </a:prstGeom>
          <a:noFill/>
          <a:ln>
            <a:noFill/>
          </a:ln>
        </p:spPr>
      </p:pic>
      <p:pic>
        <p:nvPicPr>
          <p:cNvPr id="129" name="Google Shape;129;p23"/>
          <p:cNvPicPr preferRelativeResize="0"/>
          <p:nvPr/>
        </p:nvPicPr>
        <p:blipFill>
          <a:blip r:embed="rId7">
            <a:alphaModFix/>
          </a:blip>
          <a:stretch>
            <a:fillRect/>
          </a:stretch>
        </p:blipFill>
        <p:spPr>
          <a:xfrm rot="552815">
            <a:off x="152399" y="2674763"/>
            <a:ext cx="3088450" cy="2316338"/>
          </a:xfrm>
          <a:prstGeom prst="rect">
            <a:avLst/>
          </a:prstGeom>
          <a:noFill/>
          <a:ln>
            <a:noFill/>
          </a:ln>
        </p:spPr>
      </p:pic>
      <p:pic>
        <p:nvPicPr>
          <p:cNvPr id="130" name="Google Shape;130;p23"/>
          <p:cNvPicPr preferRelativeResize="0"/>
          <p:nvPr/>
        </p:nvPicPr>
        <p:blipFill>
          <a:blip r:embed="rId8">
            <a:alphaModFix/>
          </a:blip>
          <a:stretch>
            <a:fillRect/>
          </a:stretch>
        </p:blipFill>
        <p:spPr>
          <a:xfrm rot="-1326824">
            <a:off x="707501" y="1637825"/>
            <a:ext cx="3088451" cy="2316333"/>
          </a:xfrm>
          <a:prstGeom prst="rect">
            <a:avLst/>
          </a:prstGeom>
          <a:noFill/>
          <a:ln>
            <a:noFill/>
          </a:ln>
        </p:spPr>
      </p:pic>
      <p:pic>
        <p:nvPicPr>
          <p:cNvPr id="131" name="Google Shape;131;p23"/>
          <p:cNvPicPr preferRelativeResize="0"/>
          <p:nvPr/>
        </p:nvPicPr>
        <p:blipFill>
          <a:blip r:embed="rId9">
            <a:alphaModFix/>
          </a:blip>
          <a:stretch>
            <a:fillRect/>
          </a:stretch>
        </p:blipFill>
        <p:spPr>
          <a:xfrm>
            <a:off x="3362545" y="2134600"/>
            <a:ext cx="2198849" cy="2931776"/>
          </a:xfrm>
          <a:prstGeom prst="rect">
            <a:avLst/>
          </a:prstGeom>
          <a:noFill/>
          <a:ln>
            <a:noFill/>
          </a:ln>
        </p:spPr>
      </p:pic>
      <p:pic>
        <p:nvPicPr>
          <p:cNvPr id="132" name="Google Shape;132;p23"/>
          <p:cNvPicPr preferRelativeResize="0"/>
          <p:nvPr/>
        </p:nvPicPr>
        <p:blipFill>
          <a:blip r:embed="rId10">
            <a:alphaModFix/>
          </a:blip>
          <a:stretch>
            <a:fillRect/>
          </a:stretch>
        </p:blipFill>
        <p:spPr>
          <a:xfrm>
            <a:off x="4323027" y="-159875"/>
            <a:ext cx="2350899" cy="1763174"/>
          </a:xfrm>
          <a:prstGeom prst="rect">
            <a:avLst/>
          </a:prstGeom>
          <a:noFill/>
          <a:ln>
            <a:noFill/>
          </a:ln>
        </p:spPr>
      </p:pic>
      <p:pic>
        <p:nvPicPr>
          <p:cNvPr id="133" name="Google Shape;133;p23"/>
          <p:cNvPicPr preferRelativeResize="0"/>
          <p:nvPr/>
        </p:nvPicPr>
        <p:blipFill>
          <a:blip r:embed="rId11">
            <a:alphaModFix/>
          </a:blip>
          <a:stretch>
            <a:fillRect/>
          </a:stretch>
        </p:blipFill>
        <p:spPr>
          <a:xfrm>
            <a:off x="230563" y="162000"/>
            <a:ext cx="2932124" cy="2199101"/>
          </a:xfrm>
          <a:prstGeom prst="rect">
            <a:avLst/>
          </a:prstGeom>
          <a:noFill/>
          <a:ln>
            <a:noFill/>
          </a:ln>
        </p:spPr>
      </p:pic>
      <p:pic>
        <p:nvPicPr>
          <p:cNvPr id="134" name="Google Shape;134;p23"/>
          <p:cNvPicPr preferRelativeResize="0"/>
          <p:nvPr/>
        </p:nvPicPr>
        <p:blipFill>
          <a:blip r:embed="rId4">
            <a:alphaModFix/>
          </a:blip>
          <a:stretch>
            <a:fillRect/>
          </a:stretch>
        </p:blipFill>
        <p:spPr>
          <a:xfrm>
            <a:off x="6741650" y="3128650"/>
            <a:ext cx="2476876" cy="1857651"/>
          </a:xfrm>
          <a:prstGeom prst="rect">
            <a:avLst/>
          </a:prstGeom>
          <a:noFill/>
          <a:ln>
            <a:noFill/>
          </a:ln>
        </p:spPr>
      </p:pic>
      <p:pic>
        <p:nvPicPr>
          <p:cNvPr id="135" name="Google Shape;135;p23"/>
          <p:cNvPicPr preferRelativeResize="0"/>
          <p:nvPr/>
        </p:nvPicPr>
        <p:blipFill>
          <a:blip r:embed="rId12">
            <a:alphaModFix/>
          </a:blip>
          <a:stretch>
            <a:fillRect/>
          </a:stretch>
        </p:blipFill>
        <p:spPr>
          <a:xfrm>
            <a:off x="6439425" y="162010"/>
            <a:ext cx="2476877" cy="1393240"/>
          </a:xfrm>
          <a:prstGeom prst="rect">
            <a:avLst/>
          </a:prstGeom>
          <a:noFill/>
          <a:ln>
            <a:noFill/>
          </a:ln>
        </p:spPr>
      </p:pic>
      <p:sp>
        <p:nvSpPr>
          <p:cNvPr id="136" name="Google Shape;136;p23"/>
          <p:cNvSpPr/>
          <p:nvPr/>
        </p:nvSpPr>
        <p:spPr>
          <a:xfrm>
            <a:off x="230575" y="4312475"/>
            <a:ext cx="4278900" cy="60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3"/>
          <p:cNvSpPr txBox="1"/>
          <p:nvPr/>
        </p:nvSpPr>
        <p:spPr>
          <a:xfrm>
            <a:off x="372850" y="4413525"/>
            <a:ext cx="404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Some pictures from our time here!</a:t>
            </a:r>
            <a:endParaRPr>
              <a:latin typeface="Old Standard TT"/>
              <a:ea typeface="Old Standard TT"/>
              <a:cs typeface="Old Standard TT"/>
              <a:sym typeface="Old Standard T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4"/>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pic>
        <p:nvPicPr>
          <p:cNvPr id="143" name="Google Shape;143;p24"/>
          <p:cNvPicPr preferRelativeResize="0"/>
          <p:nvPr/>
        </p:nvPicPr>
        <p:blipFill>
          <a:blip r:embed="rId3">
            <a:alphaModFix/>
          </a:blip>
          <a:stretch>
            <a:fillRect/>
          </a:stretch>
        </p:blipFill>
        <p:spPr>
          <a:xfrm>
            <a:off x="5067450" y="1542388"/>
            <a:ext cx="2744950" cy="205871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265500" y="1748950"/>
            <a:ext cx="4045200" cy="133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Our Story</a:t>
            </a:r>
            <a:endParaRPr/>
          </a:p>
        </p:txBody>
      </p:sp>
      <p:sp>
        <p:nvSpPr>
          <p:cNvPr id="67" name="Google Shape;67;p14"/>
          <p:cNvSpPr txBox="1"/>
          <p:nvPr>
            <p:ph idx="2" type="body"/>
          </p:nvPr>
        </p:nvSpPr>
        <p:spPr>
          <a:xfrm>
            <a:off x="4939500" y="1124125"/>
            <a:ext cx="3837000" cy="36951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Clr>
                <a:schemeClr val="lt1"/>
              </a:buClr>
              <a:buSzPts val="1600"/>
              <a:buAutoNum type="arabicPeriod"/>
            </a:pPr>
            <a:r>
              <a:rPr lang="en" sz="1600">
                <a:solidFill>
                  <a:schemeClr val="lt1"/>
                </a:solidFill>
              </a:rPr>
              <a:t>Original ideas included a boat that floats on water and collects trash, prosthetic limbs, and a robot waiter.</a:t>
            </a:r>
            <a:br>
              <a:rPr lang="en" sz="1600">
                <a:solidFill>
                  <a:schemeClr val="lt1"/>
                </a:solidFill>
              </a:rPr>
            </a:br>
            <a:r>
              <a:rPr lang="en" sz="1600">
                <a:solidFill>
                  <a:schemeClr val="lt1"/>
                </a:solidFill>
              </a:rPr>
              <a:t> </a:t>
            </a:r>
            <a:endParaRPr sz="1600">
              <a:solidFill>
                <a:schemeClr val="lt1"/>
              </a:solidFill>
            </a:endParaRPr>
          </a:p>
          <a:p>
            <a:pPr indent="-330200" lvl="0" marL="457200" rtl="0" algn="l">
              <a:spcBef>
                <a:spcPts val="0"/>
              </a:spcBef>
              <a:spcAft>
                <a:spcPts val="0"/>
              </a:spcAft>
              <a:buClr>
                <a:schemeClr val="lt1"/>
              </a:buClr>
              <a:buSzPts val="1600"/>
              <a:buAutoNum type="arabicPeriod"/>
            </a:pPr>
            <a:r>
              <a:rPr lang="en" sz="1600">
                <a:solidFill>
                  <a:schemeClr val="lt1"/>
                </a:solidFill>
              </a:rPr>
              <a:t>We settled on robot waiter which proved to be too complicated. </a:t>
            </a:r>
            <a:br>
              <a:rPr lang="en" sz="1600">
                <a:solidFill>
                  <a:schemeClr val="lt1"/>
                </a:solidFill>
              </a:rPr>
            </a:br>
            <a:endParaRPr sz="1600">
              <a:solidFill>
                <a:schemeClr val="lt1"/>
              </a:solidFill>
            </a:endParaRPr>
          </a:p>
          <a:p>
            <a:pPr indent="-330200" lvl="0" marL="457200" rtl="0" algn="l">
              <a:spcBef>
                <a:spcPts val="0"/>
              </a:spcBef>
              <a:spcAft>
                <a:spcPts val="0"/>
              </a:spcAft>
              <a:buClr>
                <a:schemeClr val="lt1"/>
              </a:buClr>
              <a:buSzPts val="1600"/>
              <a:buAutoNum type="arabicPeriod"/>
            </a:pPr>
            <a:r>
              <a:rPr lang="en" sz="1600">
                <a:solidFill>
                  <a:schemeClr val="lt1"/>
                </a:solidFill>
              </a:rPr>
              <a:t>Turned into food industry, which resulted in our the MixMaster 3000</a:t>
            </a:r>
            <a:endParaRPr sz="1600">
              <a:solidFill>
                <a:schemeClr val="lt1"/>
              </a:solidFill>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490250" y="526350"/>
            <a:ext cx="82716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 wanted to provide people with tasty and refreshing drinks. </a:t>
            </a:r>
            <a:endParaRPr/>
          </a:p>
          <a:p>
            <a:pPr indent="0" lvl="0" marL="0" rtl="0" algn="l">
              <a:spcBef>
                <a:spcPts val="0"/>
              </a:spcBef>
              <a:spcAft>
                <a:spcPts val="0"/>
              </a:spcAft>
              <a:buNone/>
            </a:pPr>
            <a:r>
              <a:rPr lang="en">
                <a:solidFill>
                  <a:schemeClr val="accent3"/>
                </a:solidFill>
              </a:rPr>
              <a:t>So, please welcome…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The MixMaster3000</a:t>
            </a:r>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276738" y="1238550"/>
            <a:ext cx="4045200" cy="133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Commercial perspective</a:t>
            </a:r>
            <a:endParaRPr/>
          </a:p>
        </p:txBody>
      </p:sp>
      <p:sp>
        <p:nvSpPr>
          <p:cNvPr id="83" name="Google Shape;83;p1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AutoNum type="arabicPeriod"/>
            </a:pPr>
            <a:r>
              <a:rPr lang="en"/>
              <a:t>Very profitable</a:t>
            </a:r>
            <a:endParaRPr/>
          </a:p>
          <a:p>
            <a:pPr indent="-342900" lvl="0" marL="457200" rtl="0" algn="l">
              <a:spcBef>
                <a:spcPts val="0"/>
              </a:spcBef>
              <a:spcAft>
                <a:spcPts val="0"/>
              </a:spcAft>
              <a:buSzPts val="1800"/>
              <a:buAutoNum type="arabicPeriod"/>
            </a:pPr>
            <a:r>
              <a:rPr lang="en"/>
              <a:t>Attractive to </a:t>
            </a:r>
            <a:r>
              <a:rPr lang="en"/>
              <a:t>customers</a:t>
            </a:r>
            <a:endParaRPr/>
          </a:p>
          <a:p>
            <a:pPr indent="-342900" lvl="0" marL="457200" rtl="0" algn="l">
              <a:spcBef>
                <a:spcPts val="0"/>
              </a:spcBef>
              <a:spcAft>
                <a:spcPts val="0"/>
              </a:spcAft>
              <a:buSzPts val="1800"/>
              <a:buAutoNum type="arabicPeriod"/>
            </a:pPr>
            <a:r>
              <a:rPr lang="en"/>
              <a:t>Large market </a:t>
            </a:r>
            <a:endParaRPr/>
          </a:p>
        </p:txBody>
      </p:sp>
      <p:pic>
        <p:nvPicPr>
          <p:cNvPr id="84" name="Google Shape;84;p17"/>
          <p:cNvPicPr preferRelativeResize="0"/>
          <p:nvPr/>
        </p:nvPicPr>
        <p:blipFill>
          <a:blip r:embed="rId3">
            <a:alphaModFix/>
          </a:blip>
          <a:stretch>
            <a:fillRect/>
          </a:stretch>
        </p:blipFill>
        <p:spPr>
          <a:xfrm>
            <a:off x="1099075" y="2818950"/>
            <a:ext cx="2400525" cy="1600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276725" y="1618200"/>
            <a:ext cx="4045200" cy="133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Materials</a:t>
            </a:r>
            <a:endParaRPr/>
          </a:p>
        </p:txBody>
      </p:sp>
      <p:sp>
        <p:nvSpPr>
          <p:cNvPr id="90" name="Google Shape;90;p18"/>
          <p:cNvSpPr txBox="1"/>
          <p:nvPr>
            <p:ph idx="2" type="body"/>
          </p:nvPr>
        </p:nvSpPr>
        <p:spPr>
          <a:xfrm>
            <a:off x="4939500" y="487400"/>
            <a:ext cx="3837000" cy="393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Frame:</a:t>
            </a:r>
            <a:endParaRPr sz="1400"/>
          </a:p>
          <a:p>
            <a:pPr indent="-317500" lvl="0" marL="457200" rtl="0" algn="l">
              <a:spcBef>
                <a:spcPts val="1600"/>
              </a:spcBef>
              <a:spcAft>
                <a:spcPts val="0"/>
              </a:spcAft>
              <a:buSzPts val="1400"/>
              <a:buChar char="●"/>
            </a:pPr>
            <a:r>
              <a:rPr lang="en" sz="1400"/>
              <a:t>Plywood</a:t>
            </a:r>
            <a:endParaRPr sz="1400"/>
          </a:p>
          <a:p>
            <a:pPr indent="-317500" lvl="0" marL="457200" rtl="0" algn="l">
              <a:spcBef>
                <a:spcPts val="1600"/>
              </a:spcBef>
              <a:spcAft>
                <a:spcPts val="0"/>
              </a:spcAft>
              <a:buSzPts val="1400"/>
              <a:buChar char="●"/>
            </a:pPr>
            <a:r>
              <a:rPr lang="en" sz="1400"/>
              <a:t>PVC Pipes</a:t>
            </a:r>
            <a:endParaRPr sz="1400"/>
          </a:p>
          <a:p>
            <a:pPr indent="-317500" lvl="0" marL="457200" rtl="0" algn="l">
              <a:spcBef>
                <a:spcPts val="1600"/>
              </a:spcBef>
              <a:spcAft>
                <a:spcPts val="0"/>
              </a:spcAft>
              <a:buSzPts val="1400"/>
              <a:buChar char="●"/>
            </a:pPr>
            <a:r>
              <a:rPr lang="en" sz="1400"/>
              <a:t>Wood Glue</a:t>
            </a:r>
            <a:endParaRPr sz="1400"/>
          </a:p>
          <a:p>
            <a:pPr indent="-317500" lvl="0" marL="457200" rtl="0" algn="l">
              <a:spcBef>
                <a:spcPts val="1600"/>
              </a:spcBef>
              <a:spcAft>
                <a:spcPts val="0"/>
              </a:spcAft>
              <a:buSzPts val="1400"/>
              <a:buChar char="●"/>
            </a:pPr>
            <a:r>
              <a:rPr lang="en" sz="1400"/>
              <a:t>Cardboard</a:t>
            </a:r>
            <a:endParaRPr sz="1400"/>
          </a:p>
          <a:p>
            <a:pPr indent="-317500" lvl="0" marL="457200" rtl="0" algn="l">
              <a:spcBef>
                <a:spcPts val="1600"/>
              </a:spcBef>
              <a:spcAft>
                <a:spcPts val="0"/>
              </a:spcAft>
              <a:buSzPts val="1400"/>
              <a:buChar char="●"/>
            </a:pPr>
            <a:r>
              <a:rPr lang="en" sz="1400"/>
              <a:t>Foamboard</a:t>
            </a:r>
            <a:endParaRPr sz="1400"/>
          </a:p>
          <a:p>
            <a:pPr indent="0" lvl="0" marL="0" rtl="0" algn="l">
              <a:spcBef>
                <a:spcPts val="1600"/>
              </a:spcBef>
              <a:spcAft>
                <a:spcPts val="0"/>
              </a:spcAft>
              <a:buNone/>
            </a:pPr>
            <a:r>
              <a:rPr lang="en" sz="1400"/>
              <a:t>Electronics:</a:t>
            </a:r>
            <a:endParaRPr sz="1400"/>
          </a:p>
          <a:p>
            <a:pPr indent="-317500" lvl="0" marL="457200" rtl="0" algn="l">
              <a:spcBef>
                <a:spcPts val="1600"/>
              </a:spcBef>
              <a:spcAft>
                <a:spcPts val="0"/>
              </a:spcAft>
              <a:buSzPts val="1400"/>
              <a:buChar char="●"/>
            </a:pPr>
            <a:r>
              <a:rPr lang="en" sz="1400"/>
              <a:t>Wires</a:t>
            </a:r>
            <a:endParaRPr sz="1400"/>
          </a:p>
          <a:p>
            <a:pPr indent="-317500" lvl="0" marL="457200" rtl="0" algn="l">
              <a:spcBef>
                <a:spcPts val="1600"/>
              </a:spcBef>
              <a:spcAft>
                <a:spcPts val="1600"/>
              </a:spcAft>
              <a:buSzPts val="1400"/>
              <a:buChar char="●"/>
            </a:pPr>
            <a:r>
              <a:rPr lang="en" sz="1400"/>
              <a:t>DC pumps</a:t>
            </a:r>
            <a:endParaRPr sz="1400"/>
          </a:p>
        </p:txBody>
      </p:sp>
      <p:pic>
        <p:nvPicPr>
          <p:cNvPr id="91" name="Google Shape;91;p18"/>
          <p:cNvPicPr preferRelativeResize="0"/>
          <p:nvPr/>
        </p:nvPicPr>
        <p:blipFill>
          <a:blip r:embed="rId3">
            <a:alphaModFix/>
          </a:blip>
          <a:stretch>
            <a:fillRect/>
          </a:stretch>
        </p:blipFill>
        <p:spPr>
          <a:xfrm>
            <a:off x="7002900" y="664975"/>
            <a:ext cx="1377174" cy="687450"/>
          </a:xfrm>
          <a:prstGeom prst="rect">
            <a:avLst/>
          </a:prstGeom>
          <a:noFill/>
          <a:ln>
            <a:noFill/>
          </a:ln>
        </p:spPr>
      </p:pic>
      <p:pic>
        <p:nvPicPr>
          <p:cNvPr id="92" name="Google Shape;92;p18"/>
          <p:cNvPicPr preferRelativeResize="0"/>
          <p:nvPr/>
        </p:nvPicPr>
        <p:blipFill rotWithShape="1">
          <a:blip r:embed="rId4">
            <a:alphaModFix/>
          </a:blip>
          <a:srcRect b="0" l="0" r="2104" t="0"/>
          <a:stretch/>
        </p:blipFill>
        <p:spPr>
          <a:xfrm>
            <a:off x="7002900" y="1520300"/>
            <a:ext cx="1377175" cy="858362"/>
          </a:xfrm>
          <a:prstGeom prst="rect">
            <a:avLst/>
          </a:prstGeom>
          <a:noFill/>
          <a:ln>
            <a:noFill/>
          </a:ln>
        </p:spPr>
      </p:pic>
      <p:pic>
        <p:nvPicPr>
          <p:cNvPr id="93" name="Google Shape;93;p18"/>
          <p:cNvPicPr preferRelativeResize="0"/>
          <p:nvPr/>
        </p:nvPicPr>
        <p:blipFill>
          <a:blip r:embed="rId5">
            <a:alphaModFix/>
          </a:blip>
          <a:stretch>
            <a:fillRect/>
          </a:stretch>
        </p:blipFill>
        <p:spPr>
          <a:xfrm>
            <a:off x="7002900" y="2546525"/>
            <a:ext cx="1377175" cy="697401"/>
          </a:xfrm>
          <a:prstGeom prst="rect">
            <a:avLst/>
          </a:prstGeom>
          <a:noFill/>
          <a:ln>
            <a:noFill/>
          </a:ln>
        </p:spPr>
      </p:pic>
      <p:pic>
        <p:nvPicPr>
          <p:cNvPr id="94" name="Google Shape;94;p18"/>
          <p:cNvPicPr preferRelativeResize="0"/>
          <p:nvPr/>
        </p:nvPicPr>
        <p:blipFill>
          <a:blip r:embed="rId6">
            <a:alphaModFix/>
          </a:blip>
          <a:stretch>
            <a:fillRect/>
          </a:stretch>
        </p:blipFill>
        <p:spPr>
          <a:xfrm>
            <a:off x="7002900" y="3411800"/>
            <a:ext cx="1377174" cy="95753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 How does it work?</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Procedure</a:t>
            </a:r>
            <a:endParaRPr/>
          </a:p>
        </p:txBody>
      </p:sp>
      <p:sp>
        <p:nvSpPr>
          <p:cNvPr id="105" name="Google Shape;105;p20"/>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AutoNum type="arabicPeriod"/>
            </a:pPr>
            <a:r>
              <a:rPr lang="en" sz="1600"/>
              <a:t>Select the drink with the app, your </a:t>
            </a:r>
            <a:r>
              <a:rPr lang="en" sz="1600"/>
              <a:t>choice</a:t>
            </a:r>
            <a:r>
              <a:rPr lang="en" sz="1600"/>
              <a:t> will then be transmitted via bluetooth to the </a:t>
            </a:r>
            <a:r>
              <a:rPr lang="en" sz="1600"/>
              <a:t>machine. </a:t>
            </a:r>
            <a:endParaRPr sz="1600"/>
          </a:p>
          <a:p>
            <a:pPr indent="-330200" lvl="0" marL="457200" rtl="0" algn="l">
              <a:spcBef>
                <a:spcPts val="1600"/>
              </a:spcBef>
              <a:spcAft>
                <a:spcPts val="0"/>
              </a:spcAft>
              <a:buSzPts val="1600"/>
              <a:buAutoNum type="arabicPeriod"/>
            </a:pPr>
            <a:r>
              <a:rPr lang="en" sz="1600"/>
              <a:t>The machine will pump the required amount of liquid into the cup. </a:t>
            </a:r>
            <a:endParaRPr sz="1600"/>
          </a:p>
          <a:p>
            <a:pPr indent="-330200" lvl="0" marL="457200" rtl="0" algn="l">
              <a:spcBef>
                <a:spcPts val="1600"/>
              </a:spcBef>
              <a:spcAft>
                <a:spcPts val="1600"/>
              </a:spcAft>
              <a:buSzPts val="1600"/>
              <a:buAutoNum type="arabicPeriod"/>
            </a:pPr>
            <a:r>
              <a:rPr lang="en" sz="1600"/>
              <a:t>Your drink is ready!</a:t>
            </a:r>
            <a:endParaRPr sz="1600"/>
          </a:p>
        </p:txBody>
      </p:sp>
      <p:pic>
        <p:nvPicPr>
          <p:cNvPr descr="Overhead shot of hand holding cup of light-colored tea with lemon slices floating in it" id="106" name="Google Shape;106;p20"/>
          <p:cNvPicPr preferRelativeResize="0"/>
          <p:nvPr/>
        </p:nvPicPr>
        <p:blipFill rotWithShape="1">
          <a:blip r:embed="rId3">
            <a:alphaModFix/>
          </a:blip>
          <a:srcRect b="4067" l="17813" r="16061" t="0"/>
          <a:stretch/>
        </p:blipFill>
        <p:spPr>
          <a:xfrm>
            <a:off x="4705150" y="342525"/>
            <a:ext cx="2035799" cy="1955427"/>
          </a:xfrm>
          <a:prstGeom prst="rect">
            <a:avLst/>
          </a:prstGeom>
          <a:noFill/>
          <a:ln>
            <a:noFill/>
          </a:ln>
        </p:spPr>
      </p:pic>
      <p:pic>
        <p:nvPicPr>
          <p:cNvPr id="107" name="Google Shape;107;p20"/>
          <p:cNvPicPr preferRelativeResize="0"/>
          <p:nvPr/>
        </p:nvPicPr>
        <p:blipFill>
          <a:blip r:embed="rId4">
            <a:alphaModFix/>
          </a:blip>
          <a:stretch>
            <a:fillRect/>
          </a:stretch>
        </p:blipFill>
        <p:spPr>
          <a:xfrm>
            <a:off x="5008375" y="2571750"/>
            <a:ext cx="3461550" cy="2308876"/>
          </a:xfrm>
          <a:prstGeom prst="rect">
            <a:avLst/>
          </a:prstGeom>
          <a:noFill/>
          <a:ln>
            <a:noFill/>
          </a:ln>
        </p:spPr>
      </p:pic>
      <p:pic>
        <p:nvPicPr>
          <p:cNvPr id="108" name="Google Shape;108;p20"/>
          <p:cNvPicPr preferRelativeResize="0"/>
          <p:nvPr/>
        </p:nvPicPr>
        <p:blipFill>
          <a:blip r:embed="rId5">
            <a:alphaModFix/>
          </a:blip>
          <a:stretch>
            <a:fillRect/>
          </a:stretch>
        </p:blipFill>
        <p:spPr>
          <a:xfrm>
            <a:off x="7189675" y="342525"/>
            <a:ext cx="1523415" cy="2020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11700" y="32150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problems we faced.</a:t>
            </a:r>
            <a:endParaRPr/>
          </a:p>
        </p:txBody>
      </p:sp>
      <p:sp>
        <p:nvSpPr>
          <p:cNvPr id="114" name="Google Shape;114;p21"/>
          <p:cNvSpPr txBox="1"/>
          <p:nvPr>
            <p:ph idx="1" type="body"/>
          </p:nvPr>
        </p:nvSpPr>
        <p:spPr>
          <a:xfrm>
            <a:off x="311700" y="1058225"/>
            <a:ext cx="8520600" cy="3397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Pumps came last minute</a:t>
            </a:r>
            <a:br>
              <a:rPr lang="en" sz="1600"/>
            </a:br>
            <a:endParaRPr sz="1600"/>
          </a:p>
          <a:p>
            <a:pPr indent="-330200" lvl="0" marL="457200" rtl="0" algn="l">
              <a:spcBef>
                <a:spcPts val="0"/>
              </a:spcBef>
              <a:spcAft>
                <a:spcPts val="0"/>
              </a:spcAft>
              <a:buSzPts val="1600"/>
              <a:buChar char="●"/>
            </a:pPr>
            <a:r>
              <a:rPr lang="en" sz="1600"/>
              <a:t>App was not good and had glitches</a:t>
            </a:r>
            <a:br>
              <a:rPr lang="en" sz="1600"/>
            </a:br>
            <a:endParaRPr sz="1600"/>
          </a:p>
          <a:p>
            <a:pPr indent="-330200" lvl="0" marL="457200" rtl="0" algn="l">
              <a:spcBef>
                <a:spcPts val="0"/>
              </a:spcBef>
              <a:spcAft>
                <a:spcPts val="0"/>
              </a:spcAft>
              <a:buSzPts val="1600"/>
              <a:buChar char="●"/>
            </a:pPr>
            <a:r>
              <a:rPr lang="en" sz="1600"/>
              <a:t>Many coding errors which took time to fix</a:t>
            </a:r>
            <a:br>
              <a:rPr lang="en" sz="1600"/>
            </a:br>
            <a:r>
              <a:rPr lang="en" sz="1600"/>
              <a:t> </a:t>
            </a:r>
            <a:endParaRPr sz="1600"/>
          </a:p>
          <a:p>
            <a:pPr indent="-330200" lvl="0" marL="457200" rtl="0" algn="l">
              <a:spcBef>
                <a:spcPts val="0"/>
              </a:spcBef>
              <a:spcAft>
                <a:spcPts val="0"/>
              </a:spcAft>
              <a:buSzPts val="1600"/>
              <a:buChar char="●"/>
            </a:pPr>
            <a:r>
              <a:rPr lang="en" sz="1600"/>
              <a:t>Difficult to stick the wood pieces together. We </a:t>
            </a:r>
            <a:r>
              <a:rPr lang="en" sz="1600"/>
              <a:t>didn't</a:t>
            </a:r>
            <a:r>
              <a:rPr lang="en" sz="1600"/>
              <a:t> laser cut it so the pieces </a:t>
            </a:r>
            <a:r>
              <a:rPr lang="en" sz="1600"/>
              <a:t>weren't</a:t>
            </a:r>
            <a:r>
              <a:rPr lang="en" sz="1600"/>
              <a:t> perfect</a:t>
            </a:r>
            <a:br>
              <a:rPr lang="en" sz="1600"/>
            </a:br>
            <a:endParaRPr sz="1600"/>
          </a:p>
          <a:p>
            <a:pPr indent="-330200" lvl="0" marL="457200" rtl="0" algn="l">
              <a:spcBef>
                <a:spcPts val="0"/>
              </a:spcBef>
              <a:spcAft>
                <a:spcPts val="0"/>
              </a:spcAft>
              <a:buSzPts val="1600"/>
              <a:buChar char="●"/>
            </a:pPr>
            <a:r>
              <a:rPr lang="en" sz="1600"/>
              <a:t>Bought the wrong glue. Ended up using hot glue and fevicol</a:t>
            </a:r>
            <a:br>
              <a:rPr lang="en" sz="1600"/>
            </a:br>
            <a:endParaRPr sz="1600"/>
          </a:p>
        </p:txBody>
      </p:sp>
      <p:pic>
        <p:nvPicPr>
          <p:cNvPr id="115" name="Google Shape;115;p21"/>
          <p:cNvPicPr preferRelativeResize="0"/>
          <p:nvPr/>
        </p:nvPicPr>
        <p:blipFill>
          <a:blip r:embed="rId3">
            <a:alphaModFix/>
          </a:blip>
          <a:stretch>
            <a:fillRect/>
          </a:stretch>
        </p:blipFill>
        <p:spPr>
          <a:xfrm>
            <a:off x="5628675" y="321500"/>
            <a:ext cx="3057650" cy="2006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